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handoutMasterIdLst>
    <p:handoutMasterId r:id="rId26"/>
  </p:handoutMasterIdLst>
  <p:sldIdLst>
    <p:sldId id="257" r:id="rId5"/>
    <p:sldId id="258" r:id="rId6"/>
    <p:sldId id="262" r:id="rId7"/>
    <p:sldId id="264" r:id="rId8"/>
    <p:sldId id="263" r:id="rId9"/>
    <p:sldId id="265" r:id="rId10"/>
    <p:sldId id="266" r:id="rId11"/>
    <p:sldId id="259" r:id="rId12"/>
    <p:sldId id="260" r:id="rId13"/>
    <p:sldId id="268" r:id="rId14"/>
    <p:sldId id="267" r:id="rId15"/>
    <p:sldId id="270" r:id="rId16"/>
    <p:sldId id="269" r:id="rId17"/>
    <p:sldId id="274" r:id="rId18"/>
    <p:sldId id="271" r:id="rId19"/>
    <p:sldId id="272" r:id="rId20"/>
    <p:sldId id="273" r:id="rId21"/>
    <p:sldId id="275" r:id="rId22"/>
    <p:sldId id="276"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4"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showGuides="1">
      <p:cViewPr varScale="1">
        <p:scale>
          <a:sx n="79" d="100"/>
          <a:sy n="79" d="100"/>
        </p:scale>
        <p:origin x="234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mshi Krishna Singam" userId="099cefd971f7cd1b" providerId="LiveId" clId="{7621AD09-7996-4CA0-A611-311AB5641605}"/>
    <pc:docChg chg="undo redo custSel modSld">
      <pc:chgData name="Vamshi Krishna Singam" userId="099cefd971f7cd1b" providerId="LiveId" clId="{7621AD09-7996-4CA0-A611-311AB5641605}" dt="2023-07-28T15:53:49.764" v="94" actId="1076"/>
      <pc:docMkLst>
        <pc:docMk/>
      </pc:docMkLst>
      <pc:sldChg chg="modSp mod">
        <pc:chgData name="Vamshi Krishna Singam" userId="099cefd971f7cd1b" providerId="LiveId" clId="{7621AD09-7996-4CA0-A611-311AB5641605}" dt="2023-07-28T07:54:18.779" v="73" actId="20577"/>
        <pc:sldMkLst>
          <pc:docMk/>
          <pc:sldMk cId="1374479593" sldId="265"/>
        </pc:sldMkLst>
        <pc:spChg chg="mod">
          <ac:chgData name="Vamshi Krishna Singam" userId="099cefd971f7cd1b" providerId="LiveId" clId="{7621AD09-7996-4CA0-A611-311AB5641605}" dt="2023-07-28T07:54:18.779" v="73" actId="20577"/>
          <ac:spMkLst>
            <pc:docMk/>
            <pc:sldMk cId="1374479593" sldId="265"/>
            <ac:spMk id="14" creationId="{00000000-0000-0000-0000-000000000000}"/>
          </ac:spMkLst>
        </pc:spChg>
      </pc:sldChg>
      <pc:sldChg chg="modSp mod">
        <pc:chgData name="Vamshi Krishna Singam" userId="099cefd971f7cd1b" providerId="LiveId" clId="{7621AD09-7996-4CA0-A611-311AB5641605}" dt="2023-07-28T15:53:49.764" v="94" actId="1076"/>
        <pc:sldMkLst>
          <pc:docMk/>
          <pc:sldMk cId="967610312" sldId="274"/>
        </pc:sldMkLst>
        <pc:picChg chg="mod">
          <ac:chgData name="Vamshi Krishna Singam" userId="099cefd971f7cd1b" providerId="LiveId" clId="{7621AD09-7996-4CA0-A611-311AB5641605}" dt="2023-07-28T15:53:49.764" v="94" actId="1076"/>
          <ac:picMkLst>
            <pc:docMk/>
            <pc:sldMk cId="967610312" sldId="274"/>
            <ac:picMk id="4" creationId="{4FDBDC1B-BDA4-03F7-49FC-F27A2419167C}"/>
          </ac:picMkLst>
        </pc:picChg>
      </pc:sldChg>
      <pc:sldChg chg="modSp mod">
        <pc:chgData name="Vamshi Krishna Singam" userId="099cefd971f7cd1b" providerId="LiveId" clId="{7621AD09-7996-4CA0-A611-311AB5641605}" dt="2023-07-28T08:08:06.614" v="93" actId="20577"/>
        <pc:sldMkLst>
          <pc:docMk/>
          <pc:sldMk cId="2671501503" sldId="276"/>
        </pc:sldMkLst>
        <pc:spChg chg="mod">
          <ac:chgData name="Vamshi Krishna Singam" userId="099cefd971f7cd1b" providerId="LiveId" clId="{7621AD09-7996-4CA0-A611-311AB5641605}" dt="2023-07-28T08:08:06.614" v="93" actId="20577"/>
          <ac:spMkLst>
            <pc:docMk/>
            <pc:sldMk cId="2671501503" sldId="276"/>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DC2751-278C-4682-9C3F-0FF7B4FCFAE7}" type="datetimeFigureOut">
              <a:rPr lang="en-US" smtClean="0"/>
              <a:t>7/28/2023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286890-466E-41CD-A28A-B1EBDF22CA33}" type="slidenum">
              <a:rPr lang="en-US" smtClean="0"/>
              <a:t>‹#›</a:t>
            </a:fld>
            <a:endParaRPr lang="en-US" dirty="0"/>
          </a:p>
        </p:txBody>
      </p:sp>
    </p:spTree>
    <p:extLst>
      <p:ext uri="{BB962C8B-B14F-4D97-AF65-F5344CB8AC3E}">
        <p14:creationId xmlns:p14="http://schemas.microsoft.com/office/powerpoint/2010/main" val="1586294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F0845-D09E-4AF9-9623-EA7EA0297EF3}" type="datetimeFigureOut">
              <a:rPr lang="en-US" smtClean="0"/>
              <a:t>7/28/2023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CD11A-EED3-40CE-98A3-28FEE84867B3}" type="slidenum">
              <a:rPr lang="en-US" smtClean="0"/>
              <a:t>‹#›</a:t>
            </a:fld>
            <a:endParaRPr lang="en-US" dirty="0"/>
          </a:p>
        </p:txBody>
      </p:sp>
    </p:spTree>
    <p:extLst>
      <p:ext uri="{BB962C8B-B14F-4D97-AF65-F5344CB8AC3E}">
        <p14:creationId xmlns:p14="http://schemas.microsoft.com/office/powerpoint/2010/main" val="19957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a:t>
            </a:fld>
            <a:endParaRPr lang="en-US" dirty="0"/>
          </a:p>
        </p:txBody>
      </p:sp>
    </p:spTree>
    <p:extLst>
      <p:ext uri="{BB962C8B-B14F-4D97-AF65-F5344CB8AC3E}">
        <p14:creationId xmlns:p14="http://schemas.microsoft.com/office/powerpoint/2010/main" val="2491160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chemeClr val="tx2">
                    <a:lumMod val="20000"/>
                    <a:lumOff val="80000"/>
                  </a:schemeClr>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409693A-2307-4FDC-9539-08DC9083DDED}" type="datetime1">
              <a:rPr lang="en-US" smtClean="0"/>
              <a:t>7/28/2023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819406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hasCustomPrompt="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0011EA7-B10E-4739-92FE-8993461CC0B7}" type="datetime1">
              <a:rPr lang="en-US" smtClean="0"/>
              <a:t>7/28/2023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407954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91661"/>
            <a:ext cx="2628900" cy="49090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691661"/>
            <a:ext cx="7734300" cy="49090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5DC13F-2D2A-49BA-966D-6530A12E7C15}" type="datetime1">
              <a:rPr lang="en-US" smtClean="0"/>
              <a:t>7/28/2023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7925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320E1C1-C26F-4479-A8BD-144B4C139DA5}" type="datetime1">
              <a:rPr lang="en-US" smtClean="0"/>
              <a:t>7/28/2023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36194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709738"/>
            <a:ext cx="10515600" cy="2862262"/>
          </a:xfrm>
        </p:spPr>
        <p:txBody>
          <a:bodyPr anchor="b"/>
          <a:lstStyle>
            <a:lvl1pPr>
              <a:lnSpc>
                <a:spcPct val="100000"/>
              </a:lnSpc>
              <a:defRPr sz="6000"/>
            </a:lvl1pPr>
          </a:lstStyle>
          <a:p>
            <a:r>
              <a:rPr lang="en-US"/>
              <a:t>Click to edit Master title style</a:t>
            </a:r>
          </a:p>
        </p:txBody>
      </p:sp>
      <p:sp>
        <p:nvSpPr>
          <p:cNvPr id="3" name="Text Placeholder 2"/>
          <p:cNvSpPr>
            <a:spLocks noGrp="1"/>
          </p:cNvSpPr>
          <p:nvPr>
            <p:ph type="body" idx="1"/>
          </p:nvPr>
        </p:nvSpPr>
        <p:spPr>
          <a:xfrm>
            <a:off x="457200" y="4589463"/>
            <a:ext cx="10515600" cy="1500187"/>
          </a:xfrm>
        </p:spPr>
        <p:txBody>
          <a:bodyPr/>
          <a:lstStyle>
            <a:lvl1pPr marL="0" indent="0">
              <a:buNone/>
              <a:defRPr sz="2400" b="1">
                <a:solidFill>
                  <a:schemeClr val="tx2">
                    <a:lumMod val="50000"/>
                  </a:schemeClr>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BF519E61-C2D6-49AB-83F2-8FC9FEFBDAFD}" type="datetime1">
              <a:rPr lang="en-US" smtClean="0"/>
              <a:t>7/28/2023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73127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457200" y="1825625"/>
            <a:ext cx="4892040" cy="4351338"/>
          </a:xfrm>
        </p:spPr>
        <p:txBody>
          <a:bodyPr vert="horz" lIns="91440" tIns="45720" rIns="91440" bIns="45720" rtlCol="0">
            <a:normAutofit/>
          </a:bodyPr>
          <a:lstStyle>
            <a:lvl1pPr>
              <a:defRPr lang="en-US" baseline="0" noProof="0" dirty="0" smtClean="0">
                <a:solidFill>
                  <a:schemeClr val="bg1"/>
                </a:solidFill>
              </a:defRPr>
            </a:lvl1pPr>
            <a:lvl2pPr>
              <a:defRPr lang="en-US" baseline="0" noProof="0" dirty="0" smtClean="0">
                <a:solidFill>
                  <a:schemeClr val="bg1"/>
                </a:solidFill>
              </a:defRPr>
            </a:lvl2pPr>
            <a:lvl3pPr>
              <a:defRPr lang="en-US" baseline="0" noProof="0" dirty="0" smtClean="0">
                <a:solidFill>
                  <a:schemeClr val="bg1"/>
                </a:solidFill>
              </a:defRPr>
            </a:lvl3pPr>
            <a:lvl4pPr>
              <a:defRPr lang="en-US" baseline="0" noProof="0" dirty="0" smtClean="0">
                <a:solidFill>
                  <a:schemeClr val="bg1"/>
                </a:solidFill>
              </a:defRPr>
            </a:lvl4pPr>
            <a:lvl5pPr>
              <a:defRPr lang="en-US" baseline="0" noProof="0" dirty="0" smtClean="0">
                <a:solidFill>
                  <a:schemeClr val="bg1"/>
                </a:solidFill>
              </a:defRPr>
            </a:lvl5pPr>
            <a:lvl6pPr>
              <a:defRPr sz="1800"/>
            </a:lvl6pPr>
            <a:lvl7pPr>
              <a:defRPr sz="1800"/>
            </a:lvl7pPr>
            <a:lvl8pPr>
              <a:defRPr sz="1800"/>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4" name="Content Placeholder 3"/>
          <p:cNvSpPr>
            <a:spLocks noGrp="1"/>
          </p:cNvSpPr>
          <p:nvPr>
            <p:ph sz="half" idx="2" hasCustomPrompt="1"/>
          </p:nvPr>
        </p:nvSpPr>
        <p:spPr>
          <a:xfrm>
            <a:off x="5650524" y="1825625"/>
            <a:ext cx="4892040" cy="4351338"/>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5" name="Date Placeholder 4"/>
          <p:cNvSpPr>
            <a:spLocks noGrp="1"/>
          </p:cNvSpPr>
          <p:nvPr>
            <p:ph type="dt" sz="half" idx="10"/>
          </p:nvPr>
        </p:nvSpPr>
        <p:spPr/>
        <p:txBody>
          <a:bodyPr/>
          <a:lstStyle/>
          <a:p>
            <a:fld id="{047BE74F-367A-4D3C-8AA7-FA60CCA05EAE}" type="datetime1">
              <a:rPr lang="en-US" smtClean="0"/>
              <a:t>7/28/2023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418393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39150"/>
            <a:ext cx="10094976" cy="1152144"/>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828800"/>
            <a:ext cx="489204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457200" y="2498723"/>
            <a:ext cx="4892040" cy="3101977"/>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5" name="Text Placeholder 4"/>
          <p:cNvSpPr>
            <a:spLocks noGrp="1"/>
          </p:cNvSpPr>
          <p:nvPr>
            <p:ph type="body" sz="quarter" idx="3"/>
          </p:nvPr>
        </p:nvSpPr>
        <p:spPr>
          <a:xfrm>
            <a:off x="5656753" y="1828800"/>
            <a:ext cx="489204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5656753" y="2498723"/>
            <a:ext cx="4892040" cy="3101977"/>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7" name="Date Placeholder 6"/>
          <p:cNvSpPr>
            <a:spLocks noGrp="1"/>
          </p:cNvSpPr>
          <p:nvPr>
            <p:ph type="dt" sz="half" idx="10"/>
          </p:nvPr>
        </p:nvSpPr>
        <p:spPr/>
        <p:txBody>
          <a:bodyPr/>
          <a:lstStyle/>
          <a:p>
            <a:fld id="{A79E3F9C-6465-4987-8E4E-615CFD4753AA}" type="datetime1">
              <a:rPr lang="en-US" smtClean="0"/>
              <a:t>7/28/2023</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340566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49EFD6-3C20-43C6-9E75-1A9D48D9576F}" type="datetime1">
              <a:rPr lang="en-US" smtClean="0"/>
              <a:t>7/28/2023</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336385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493D5A-A484-46EE-9DC8-9A16BFF8327E}" type="datetime1">
              <a:rPr lang="en-US" smtClean="0"/>
              <a:t>7/28/2023</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92760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hasCustomPrompt="1"/>
          </p:nvPr>
        </p:nvSpPr>
        <p:spPr>
          <a:xfrm>
            <a:off x="4800600" y="987425"/>
            <a:ext cx="5753100" cy="4613275"/>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4" name="Text Placeholder 3"/>
          <p:cNvSpPr>
            <a:spLocks noGrp="1"/>
          </p:cNvSpPr>
          <p:nvPr>
            <p:ph type="body" sz="half" idx="2"/>
          </p:nvPr>
        </p:nvSpPr>
        <p:spPr>
          <a:xfrm>
            <a:off x="457200" y="2254249"/>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287BC8-78D1-4FEB-9D4F-E22E45CC04F7}" type="datetime1">
              <a:rPr lang="en-US" smtClean="0"/>
              <a:t>7/28/2023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28772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800600" y="987425"/>
            <a:ext cx="5753100" cy="46132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254249"/>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568210-870C-4A62-9D1B-4B25162550AB}" type="datetime1">
              <a:rPr lang="en-US" smtClean="0"/>
              <a:t>7/28/2023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56957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39793"/>
            <a:ext cx="10096500" cy="11509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825625"/>
            <a:ext cx="10096500" cy="37780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lumMod val="20000"/>
                    <a:lumOff val="80000"/>
                  </a:schemeClr>
                </a:solidFill>
              </a:defRPr>
            </a:lvl1pPr>
          </a:lstStyle>
          <a:p>
            <a:fld id="{00CABDA2-EB00-4A4D-86B7-63E286A484E5}" type="datetime1">
              <a:rPr lang="en-US" smtClean="0"/>
              <a:t>7/28/2023</a:t>
            </a:fld>
            <a:endParaRPr lang="en-US" dirty="0"/>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lumMod val="20000"/>
                    <a:lumOff val="80000"/>
                  </a:schemeClr>
                </a:solidFill>
              </a:defRPr>
            </a:lvl1pPr>
          </a:lstStyle>
          <a:p>
            <a:r>
              <a:rPr lang="en-US" dirty="0"/>
              <a:t>Add a footer</a:t>
            </a:r>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lumMod val="20000"/>
                    <a:lumOff val="80000"/>
                  </a:schemeClr>
                </a:solidFill>
              </a:defRPr>
            </a:lvl1pPr>
          </a:lstStyle>
          <a:p>
            <a:fld id="{E5B29C50-D6F1-4DB6-9B68-F4CD3996E9CF}" type="slidenum">
              <a:rPr lang="en-US" smtClean="0"/>
              <a:pPr/>
              <a:t>‹#›</a:t>
            </a:fld>
            <a:endParaRPr lang="en-US" dirty="0"/>
          </a:p>
        </p:txBody>
      </p:sp>
    </p:spTree>
    <p:extLst>
      <p:ext uri="{BB962C8B-B14F-4D97-AF65-F5344CB8AC3E}">
        <p14:creationId xmlns:p14="http://schemas.microsoft.com/office/powerpoint/2010/main" val="1656484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ts val="4000"/>
        </a:lnSpc>
        <a:spcBef>
          <a:spcPct val="0"/>
        </a:spcBef>
        <a:buNone/>
        <a:defRPr sz="4000" b="1" kern="1200" cap="none" spc="0">
          <a:ln w="12700" cmpd="sng">
            <a:noFill/>
            <a:prstDash val="solid"/>
          </a:ln>
          <a:solidFill>
            <a:schemeClr val="accent4">
              <a:lumMod val="50000"/>
            </a:schemeClr>
          </a:solidFill>
          <a:effectLst>
            <a:outerShdw blurRad="38100" dist="38100" dir="2700000" algn="tl">
              <a:srgbClr val="000000">
                <a:alpha val="43000"/>
              </a:srgbClr>
            </a:outerShdw>
          </a:effectLst>
          <a:latin typeface="+mj-lt"/>
          <a:ea typeface="+mj-ea"/>
          <a:cs typeface="+mj-cs"/>
        </a:defRPr>
      </a:lvl1pPr>
    </p:titleStyle>
    <p:bodyStyle>
      <a:lvl1pPr marL="2286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6pPr>
      <a:lvl7pPr marL="29718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7pPr>
      <a:lvl8pPr marL="34290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8pPr>
      <a:lvl9pPr marL="38862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288" userDrawn="1">
          <p15:clr>
            <a:srgbClr val="F26B43"/>
          </p15:clr>
        </p15:guide>
        <p15:guide id="3" pos="6648" userDrawn="1">
          <p15:clr>
            <a:srgbClr val="F26B43"/>
          </p15:clr>
        </p15:guide>
        <p15:guide id="4" orient="horz" pos="3528" userDrawn="1">
          <p15:clr>
            <a:srgbClr val="F26B43"/>
          </p15:clr>
        </p15:guide>
        <p15:guide id="5"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3257" y="1402122"/>
            <a:ext cx="10668000" cy="2387600"/>
          </a:xfrm>
        </p:spPr>
        <p:txBody>
          <a:bodyPr/>
          <a:lstStyle/>
          <a:p>
            <a:r>
              <a:rPr lang="en-US" dirty="0"/>
              <a:t>FACULTY INFORMATION SYSTEM</a:t>
            </a:r>
          </a:p>
        </p:txBody>
      </p:sp>
    </p:spTree>
    <p:extLst>
      <p:ext uri="{BB962C8B-B14F-4D97-AF65-F5344CB8AC3E}">
        <p14:creationId xmlns:p14="http://schemas.microsoft.com/office/powerpoint/2010/main" val="1990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430161"/>
            <a:ext cx="10096500" cy="1150907"/>
          </a:xfrm>
        </p:spPr>
        <p:txBody>
          <a:bodyPr/>
          <a:lstStyle/>
          <a:p>
            <a:r>
              <a:rPr lang="en-US" dirty="0"/>
              <a:t>CLASS TIME TABLE.JSX</a:t>
            </a:r>
            <a:br>
              <a:rPr lang="en-US" dirty="0"/>
            </a:br>
            <a:endParaRPr lang="en-US" dirty="0"/>
          </a:p>
        </p:txBody>
      </p:sp>
      <p:pic>
        <p:nvPicPr>
          <p:cNvPr id="5" name="Picture 4">
            <a:extLst>
              <a:ext uri="{FF2B5EF4-FFF2-40B4-BE49-F238E27FC236}">
                <a16:creationId xmlns:a16="http://schemas.microsoft.com/office/drawing/2014/main" id="{4119230F-18E2-72F1-7AF8-1252AEF09E9C}"/>
              </a:ext>
            </a:extLst>
          </p:cNvPr>
          <p:cNvPicPr>
            <a:picLocks noChangeAspect="1"/>
          </p:cNvPicPr>
          <p:nvPr/>
        </p:nvPicPr>
        <p:blipFill rotWithShape="1">
          <a:blip r:embed="rId2"/>
          <a:srcRect b="5950"/>
          <a:stretch/>
        </p:blipFill>
        <p:spPr>
          <a:xfrm>
            <a:off x="427463" y="1280160"/>
            <a:ext cx="11337073" cy="5270269"/>
          </a:xfrm>
          <a:prstGeom prst="rect">
            <a:avLst/>
          </a:prstGeom>
        </p:spPr>
      </p:pic>
    </p:spTree>
    <p:extLst>
      <p:ext uri="{BB962C8B-B14F-4D97-AF65-F5344CB8AC3E}">
        <p14:creationId xmlns:p14="http://schemas.microsoft.com/office/powerpoint/2010/main" val="630096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FREE HOURS.JSX</a:t>
            </a:r>
            <a:br>
              <a:rPr lang="en-US" dirty="0"/>
            </a:br>
            <a:endParaRPr lang="en-US" dirty="0"/>
          </a:p>
        </p:txBody>
      </p:sp>
      <p:pic>
        <p:nvPicPr>
          <p:cNvPr id="5" name="Picture 4">
            <a:extLst>
              <a:ext uri="{FF2B5EF4-FFF2-40B4-BE49-F238E27FC236}">
                <a16:creationId xmlns:a16="http://schemas.microsoft.com/office/drawing/2014/main" id="{EC0E5288-9268-D96D-087F-4F6DD974B55B}"/>
              </a:ext>
            </a:extLst>
          </p:cNvPr>
          <p:cNvPicPr>
            <a:picLocks noChangeAspect="1"/>
          </p:cNvPicPr>
          <p:nvPr/>
        </p:nvPicPr>
        <p:blipFill rotWithShape="1">
          <a:blip r:embed="rId2"/>
          <a:srcRect t="3154" b="5664"/>
          <a:stretch/>
        </p:blipFill>
        <p:spPr>
          <a:xfrm>
            <a:off x="232756" y="1280160"/>
            <a:ext cx="11654444" cy="5275498"/>
          </a:xfrm>
          <a:prstGeom prst="rect">
            <a:avLst/>
          </a:prstGeom>
        </p:spPr>
      </p:pic>
    </p:spTree>
    <p:extLst>
      <p:ext uri="{BB962C8B-B14F-4D97-AF65-F5344CB8AC3E}">
        <p14:creationId xmlns:p14="http://schemas.microsoft.com/office/powerpoint/2010/main" val="3341315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7" y="1793714"/>
            <a:ext cx="9321281" cy="2862262"/>
          </a:xfrm>
        </p:spPr>
        <p:txBody>
          <a:bodyPr>
            <a:normAutofit/>
          </a:bodyPr>
          <a:lstStyle/>
          <a:p>
            <a:r>
              <a:rPr lang="en-US" sz="4400" dirty="0"/>
              <a:t>APPLICATION</a:t>
            </a:r>
            <a:br>
              <a:rPr lang="en-US" sz="4400" dirty="0"/>
            </a:br>
            <a:r>
              <a:rPr lang="en-US" sz="4400" dirty="0"/>
              <a:t>                   SCREENSHOTS:</a:t>
            </a:r>
            <a:br>
              <a:rPr lang="en-US" sz="4400" dirty="0"/>
            </a:br>
            <a:endParaRPr lang="en-US" sz="2800" dirty="0"/>
          </a:p>
        </p:txBody>
      </p:sp>
    </p:spTree>
    <p:extLst>
      <p:ext uri="{BB962C8B-B14F-4D97-AF65-F5344CB8AC3E}">
        <p14:creationId xmlns:p14="http://schemas.microsoft.com/office/powerpoint/2010/main" val="146090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7396" y="213629"/>
            <a:ext cx="10096500" cy="1150907"/>
          </a:xfrm>
        </p:spPr>
        <p:txBody>
          <a:bodyPr/>
          <a:lstStyle/>
          <a:p>
            <a:r>
              <a:rPr lang="en-US" dirty="0"/>
              <a:t> HOME PAGE</a:t>
            </a:r>
          </a:p>
        </p:txBody>
      </p:sp>
      <p:pic>
        <p:nvPicPr>
          <p:cNvPr id="3" name="Picture 7" descr="A building with many windows">
            <a:extLst>
              <a:ext uri="{FF2B5EF4-FFF2-40B4-BE49-F238E27FC236}">
                <a16:creationId xmlns:a16="http://schemas.microsoft.com/office/drawing/2014/main" id="{ADE35408-72B2-6E9C-ABB9-ECA6D5A4B2E1}"/>
              </a:ext>
            </a:extLst>
          </p:cNvPr>
          <p:cNvPicPr>
            <a:picLocks noChangeAspect="1"/>
          </p:cNvPicPr>
          <p:nvPr/>
        </p:nvPicPr>
        <p:blipFill>
          <a:blip r:embed="rId2"/>
          <a:stretch>
            <a:fillRect/>
          </a:stretch>
        </p:blipFill>
        <p:spPr>
          <a:xfrm>
            <a:off x="1533331" y="1198793"/>
            <a:ext cx="9573208" cy="5384929"/>
          </a:xfrm>
          <a:prstGeom prst="rect">
            <a:avLst/>
          </a:prstGeom>
        </p:spPr>
      </p:pic>
    </p:spTree>
    <p:extLst>
      <p:ext uri="{BB962C8B-B14F-4D97-AF65-F5344CB8AC3E}">
        <p14:creationId xmlns:p14="http://schemas.microsoft.com/office/powerpoint/2010/main" val="3447301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6726" y="0"/>
            <a:ext cx="3452327" cy="1150907"/>
          </a:xfrm>
        </p:spPr>
        <p:txBody>
          <a:bodyPr/>
          <a:lstStyle/>
          <a:p>
            <a:r>
              <a:rPr lang="en-US" dirty="0"/>
              <a:t> ADMIN LOGIN</a:t>
            </a:r>
          </a:p>
        </p:txBody>
      </p:sp>
      <p:pic>
        <p:nvPicPr>
          <p:cNvPr id="4" name="Picture 7" descr="A screenshot of a computer login&#10;&#10;Description automatically generated">
            <a:extLst>
              <a:ext uri="{FF2B5EF4-FFF2-40B4-BE49-F238E27FC236}">
                <a16:creationId xmlns:a16="http://schemas.microsoft.com/office/drawing/2014/main" id="{4FDBDC1B-BDA4-03F7-49FC-F27A2419167C}"/>
              </a:ext>
            </a:extLst>
          </p:cNvPr>
          <p:cNvPicPr>
            <a:picLocks noChangeAspect="1"/>
          </p:cNvPicPr>
          <p:nvPr/>
        </p:nvPicPr>
        <p:blipFill>
          <a:blip r:embed="rId2"/>
          <a:stretch>
            <a:fillRect/>
          </a:stretch>
        </p:blipFill>
        <p:spPr>
          <a:xfrm>
            <a:off x="942391" y="938304"/>
            <a:ext cx="10721247" cy="5779737"/>
          </a:xfrm>
          <a:prstGeom prst="rect">
            <a:avLst/>
          </a:prstGeom>
        </p:spPr>
      </p:pic>
    </p:spTree>
    <p:extLst>
      <p:ext uri="{BB962C8B-B14F-4D97-AF65-F5344CB8AC3E}">
        <p14:creationId xmlns:p14="http://schemas.microsoft.com/office/powerpoint/2010/main" val="96761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776" y="70867"/>
            <a:ext cx="3200400" cy="1150907"/>
          </a:xfrm>
        </p:spPr>
        <p:txBody>
          <a:bodyPr/>
          <a:lstStyle/>
          <a:p>
            <a:r>
              <a:rPr lang="en-US" dirty="0"/>
              <a:t> ADMIN PAGE</a:t>
            </a:r>
          </a:p>
        </p:txBody>
      </p:sp>
      <p:pic>
        <p:nvPicPr>
          <p:cNvPr id="4" name="Picture 7" descr="A screenshot of a computer&#10;&#10;Description automatically generated">
            <a:extLst>
              <a:ext uri="{FF2B5EF4-FFF2-40B4-BE49-F238E27FC236}">
                <a16:creationId xmlns:a16="http://schemas.microsoft.com/office/drawing/2014/main" id="{D21239AC-E594-9C87-F492-CD943B13077A}"/>
              </a:ext>
            </a:extLst>
          </p:cNvPr>
          <p:cNvPicPr>
            <a:picLocks noChangeAspect="1"/>
          </p:cNvPicPr>
          <p:nvPr/>
        </p:nvPicPr>
        <p:blipFill>
          <a:blip r:embed="rId2"/>
          <a:stretch>
            <a:fillRect/>
          </a:stretch>
        </p:blipFill>
        <p:spPr>
          <a:xfrm>
            <a:off x="1123312" y="1031610"/>
            <a:ext cx="10101415" cy="5755523"/>
          </a:xfrm>
          <a:prstGeom prst="rect">
            <a:avLst/>
          </a:prstGeom>
        </p:spPr>
      </p:pic>
    </p:spTree>
    <p:extLst>
      <p:ext uri="{BB962C8B-B14F-4D97-AF65-F5344CB8AC3E}">
        <p14:creationId xmlns:p14="http://schemas.microsoft.com/office/powerpoint/2010/main" val="3538771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783" y="213629"/>
            <a:ext cx="10096500" cy="1150907"/>
          </a:xfrm>
        </p:spPr>
        <p:txBody>
          <a:bodyPr/>
          <a:lstStyle/>
          <a:p>
            <a:pPr algn="just"/>
            <a:r>
              <a:rPr lang="en-US" dirty="0"/>
              <a:t>		CLASS TIME TABLES</a:t>
            </a:r>
          </a:p>
        </p:txBody>
      </p:sp>
      <p:pic>
        <p:nvPicPr>
          <p:cNvPr id="4" name="Picture 7" descr="A screenshot of a computer&#10;&#10;Description automatically generated">
            <a:extLst>
              <a:ext uri="{FF2B5EF4-FFF2-40B4-BE49-F238E27FC236}">
                <a16:creationId xmlns:a16="http://schemas.microsoft.com/office/drawing/2014/main" id="{D3C4B72A-3DB9-B5D6-D4A4-A34532B07E1A}"/>
              </a:ext>
            </a:extLst>
          </p:cNvPr>
          <p:cNvPicPr>
            <a:picLocks noChangeAspect="1"/>
          </p:cNvPicPr>
          <p:nvPr/>
        </p:nvPicPr>
        <p:blipFill>
          <a:blip r:embed="rId2"/>
          <a:stretch>
            <a:fillRect/>
          </a:stretch>
        </p:blipFill>
        <p:spPr>
          <a:xfrm>
            <a:off x="1379251" y="1143031"/>
            <a:ext cx="9780161" cy="5501340"/>
          </a:xfrm>
          <a:prstGeom prst="rect">
            <a:avLst/>
          </a:prstGeom>
        </p:spPr>
      </p:pic>
    </p:spTree>
    <p:extLst>
      <p:ext uri="{BB962C8B-B14F-4D97-AF65-F5344CB8AC3E}">
        <p14:creationId xmlns:p14="http://schemas.microsoft.com/office/powerpoint/2010/main" val="2576121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5167" y="0"/>
            <a:ext cx="10096500" cy="1150907"/>
          </a:xfrm>
        </p:spPr>
        <p:txBody>
          <a:bodyPr/>
          <a:lstStyle/>
          <a:p>
            <a:r>
              <a:rPr lang="en-US" dirty="0"/>
              <a:t>      FACULTY TIME TABLES</a:t>
            </a:r>
          </a:p>
        </p:txBody>
      </p:sp>
      <p:pic>
        <p:nvPicPr>
          <p:cNvPr id="4" name="Picture 7" descr="A screenshot of a computer&#10;&#10;Description automatically generated">
            <a:extLst>
              <a:ext uri="{FF2B5EF4-FFF2-40B4-BE49-F238E27FC236}">
                <a16:creationId xmlns:a16="http://schemas.microsoft.com/office/drawing/2014/main" id="{51D852B7-0F7A-D3AE-FCBC-C40D3DFD2DF9}"/>
              </a:ext>
            </a:extLst>
          </p:cNvPr>
          <p:cNvPicPr>
            <a:picLocks noChangeAspect="1"/>
          </p:cNvPicPr>
          <p:nvPr/>
        </p:nvPicPr>
        <p:blipFill>
          <a:blip r:embed="rId2"/>
          <a:stretch>
            <a:fillRect/>
          </a:stretch>
        </p:blipFill>
        <p:spPr>
          <a:xfrm>
            <a:off x="1047750" y="918438"/>
            <a:ext cx="10096499" cy="5679280"/>
          </a:xfrm>
          <a:prstGeom prst="rect">
            <a:avLst/>
          </a:prstGeom>
        </p:spPr>
      </p:pic>
    </p:spTree>
    <p:extLst>
      <p:ext uri="{BB962C8B-B14F-4D97-AF65-F5344CB8AC3E}">
        <p14:creationId xmlns:p14="http://schemas.microsoft.com/office/powerpoint/2010/main" val="2761809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5167" y="0"/>
            <a:ext cx="10096500" cy="1150907"/>
          </a:xfrm>
        </p:spPr>
        <p:txBody>
          <a:bodyPr/>
          <a:lstStyle/>
          <a:p>
            <a:r>
              <a:rPr lang="en-US" dirty="0"/>
              <a:t>      UPDATE DATA</a:t>
            </a:r>
          </a:p>
        </p:txBody>
      </p:sp>
      <p:pic>
        <p:nvPicPr>
          <p:cNvPr id="3" name="Picture 7" descr="A screenshot of a computer&#10;&#10;Description automatically generated">
            <a:extLst>
              <a:ext uri="{FF2B5EF4-FFF2-40B4-BE49-F238E27FC236}">
                <a16:creationId xmlns:a16="http://schemas.microsoft.com/office/drawing/2014/main" id="{BF1E7D4E-81B6-CD64-832D-5CE6C96D0D48}"/>
              </a:ext>
            </a:extLst>
          </p:cNvPr>
          <p:cNvPicPr>
            <a:picLocks noChangeAspect="1"/>
          </p:cNvPicPr>
          <p:nvPr/>
        </p:nvPicPr>
        <p:blipFill>
          <a:blip r:embed="rId2"/>
          <a:stretch>
            <a:fillRect/>
          </a:stretch>
        </p:blipFill>
        <p:spPr>
          <a:xfrm>
            <a:off x="830549" y="1026367"/>
            <a:ext cx="10530902" cy="5486400"/>
          </a:xfrm>
          <a:prstGeom prst="rect">
            <a:avLst/>
          </a:prstGeom>
        </p:spPr>
      </p:pic>
    </p:spTree>
    <p:extLst>
      <p:ext uri="{BB962C8B-B14F-4D97-AF65-F5344CB8AC3E}">
        <p14:creationId xmlns:p14="http://schemas.microsoft.com/office/powerpoint/2010/main" val="275647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5167" y="0"/>
            <a:ext cx="10096500" cy="1150907"/>
          </a:xfrm>
        </p:spPr>
        <p:txBody>
          <a:bodyPr/>
          <a:lstStyle/>
          <a:p>
            <a:r>
              <a:rPr lang="en-US" dirty="0"/>
              <a:t>FREE HOURS PAGE</a:t>
            </a:r>
          </a:p>
        </p:txBody>
      </p:sp>
      <p:pic>
        <p:nvPicPr>
          <p:cNvPr id="3" name="Picture 7" descr="A screenshot of a computer&#10;&#10;Description automatically generated">
            <a:extLst>
              <a:ext uri="{FF2B5EF4-FFF2-40B4-BE49-F238E27FC236}">
                <a16:creationId xmlns:a16="http://schemas.microsoft.com/office/drawing/2014/main" id="{DC850042-BFB8-51F3-5DFA-0AEF01AAAEED}"/>
              </a:ext>
            </a:extLst>
          </p:cNvPr>
          <p:cNvPicPr>
            <a:picLocks noChangeAspect="1"/>
          </p:cNvPicPr>
          <p:nvPr/>
        </p:nvPicPr>
        <p:blipFill>
          <a:blip r:embed="rId2"/>
          <a:stretch>
            <a:fillRect/>
          </a:stretch>
        </p:blipFill>
        <p:spPr>
          <a:xfrm>
            <a:off x="1229962" y="1022278"/>
            <a:ext cx="10096500" cy="5679281"/>
          </a:xfrm>
          <a:prstGeom prst="rect">
            <a:avLst/>
          </a:prstGeom>
        </p:spPr>
      </p:pic>
    </p:spTree>
    <p:extLst>
      <p:ext uri="{BB962C8B-B14F-4D97-AF65-F5344CB8AC3E}">
        <p14:creationId xmlns:p14="http://schemas.microsoft.com/office/powerpoint/2010/main" val="2671501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34481" y="1796789"/>
            <a:ext cx="10096500" cy="1150907"/>
          </a:xfrm>
        </p:spPr>
        <p:txBody>
          <a:bodyPr>
            <a:normAutofit/>
          </a:bodyPr>
          <a:lstStyle/>
          <a:p>
            <a:r>
              <a:rPr lang="en-US" sz="5400" dirty="0"/>
              <a:t> TEAM MEMBERS :</a:t>
            </a:r>
          </a:p>
        </p:txBody>
      </p:sp>
      <p:sp>
        <p:nvSpPr>
          <p:cNvPr id="14" name="Content Placeholder 13"/>
          <p:cNvSpPr>
            <a:spLocks noGrp="1"/>
          </p:cNvSpPr>
          <p:nvPr>
            <p:ph idx="1"/>
          </p:nvPr>
        </p:nvSpPr>
        <p:spPr>
          <a:xfrm>
            <a:off x="4413380" y="3079994"/>
            <a:ext cx="10096500" cy="3778006"/>
          </a:xfrm>
        </p:spPr>
        <p:txBody>
          <a:bodyPr>
            <a:normAutofit/>
          </a:bodyPr>
          <a:lstStyle/>
          <a:p>
            <a:pPr marL="457200" indent="-457200">
              <a:buAutoNum type="arabicPlain"/>
            </a:pPr>
            <a:r>
              <a:rPr lang="en-US" sz="2000" dirty="0"/>
              <a:t>Krishna Babu			21071A05F1</a:t>
            </a:r>
          </a:p>
          <a:p>
            <a:pPr marL="457200" indent="-457200">
              <a:buAutoNum type="arabicPlain"/>
            </a:pPr>
            <a:r>
              <a:rPr lang="en-US" sz="2000" dirty="0"/>
              <a:t>K Sai Shashidhar Reddy	21071A05F2</a:t>
            </a:r>
          </a:p>
          <a:p>
            <a:pPr marL="457200" indent="-457200">
              <a:buAutoNum type="arabicPlain"/>
            </a:pPr>
            <a:r>
              <a:rPr lang="en-US" sz="2000" dirty="0"/>
              <a:t>Pola Srinidhi 			21071A05H5</a:t>
            </a:r>
          </a:p>
          <a:p>
            <a:pPr marL="457200" indent="-457200">
              <a:buAutoNum type="arabicPlain"/>
            </a:pPr>
            <a:r>
              <a:rPr lang="en-US" sz="2000" dirty="0"/>
              <a:t>R Sai Charan Goud		21071A05H7</a:t>
            </a:r>
          </a:p>
          <a:p>
            <a:pPr marL="457200" indent="-457200">
              <a:buAutoNum type="arabicPlain"/>
            </a:pPr>
            <a:r>
              <a:rPr lang="en-US" sz="2000" dirty="0"/>
              <a:t>S Vamshi Krishna		21071A05J2</a:t>
            </a:r>
          </a:p>
          <a:p>
            <a:pPr marL="457200" indent="-457200">
              <a:buAutoNum type="arabicPlain"/>
            </a:pPr>
            <a:r>
              <a:rPr lang="en-US" sz="2000" dirty="0"/>
              <a:t>V Pranavi			21071A05K1</a:t>
            </a:r>
          </a:p>
        </p:txBody>
      </p:sp>
    </p:spTree>
    <p:extLst>
      <p:ext uri="{BB962C8B-B14F-4D97-AF65-F5344CB8AC3E}">
        <p14:creationId xmlns:p14="http://schemas.microsoft.com/office/powerpoint/2010/main" val="56685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324709" y="1903283"/>
            <a:ext cx="4179570" cy="1524735"/>
          </a:xfrm>
        </p:spPr>
        <p:txBody>
          <a:bodyPr/>
          <a:lstStyle/>
          <a:p>
            <a:r>
              <a:rPr lang="en-US"/>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20</a:t>
            </a:fld>
            <a:endParaRPr lang="en-US"/>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t>ABSTRACT :</a:t>
            </a:r>
          </a:p>
        </p:txBody>
      </p:sp>
      <p:sp>
        <p:nvSpPr>
          <p:cNvPr id="14" name="Content Placeholder 13"/>
          <p:cNvSpPr>
            <a:spLocks noGrp="1"/>
          </p:cNvSpPr>
          <p:nvPr>
            <p:ph idx="1"/>
          </p:nvPr>
        </p:nvSpPr>
        <p:spPr>
          <a:xfrm>
            <a:off x="457199" y="1612669"/>
            <a:ext cx="11513127" cy="4605538"/>
          </a:xfrm>
        </p:spPr>
        <p:txBody>
          <a:bodyPr>
            <a:normAutofit lnSpcReduction="10000"/>
          </a:bodyPr>
          <a:lstStyle/>
          <a:p>
            <a:pPr marL="0" indent="0">
              <a:buNone/>
            </a:pPr>
            <a:r>
              <a:rPr lang="en-US" dirty="0">
                <a:latin typeface="Tenorite"/>
                <a:ea typeface="Söhne"/>
                <a:cs typeface="Söhne"/>
              </a:rPr>
              <a:t>The efficient management of faculty timetables plays a crucial role in educational institutions, ensuring effective allocation of resources and optimized scheduling for smooth academic operations. This abstract presents an overview of a Faculty Information System (FIS) designed to streamline the process of creating, modifying, and managing timetables for faculty members in educational settings.  FIS aims to automate and simplify the often complex and time-consuming task of creating and managing timetables for faculty members. So, </a:t>
            </a:r>
            <a:r>
              <a:rPr lang="en-US" dirty="0">
                <a:ea typeface="+mn-lt"/>
                <a:cs typeface="+mn-lt"/>
              </a:rPr>
              <a:t>the system provides an intuitive and user-friendly interface for administrators to generate optimized schedules that meet the needs of both faculty members and the institution. Moreover, the FIS provides real-time updates and notifications, ensuring that faculty members and administrators are aware of any changes or modifications to their schedules.</a:t>
            </a:r>
          </a:p>
          <a:p>
            <a:pPr marL="0" indent="0">
              <a:buNone/>
            </a:pPr>
            <a:r>
              <a:rPr lang="en-US" sz="2400" dirty="0">
                <a:ea typeface="+mn-lt"/>
                <a:cs typeface="+mn-lt"/>
              </a:rPr>
              <a:t>The implementation of the FIS can result in improved academic operations, enhanced collaboration, and better utilization of resources, ultimately contributing to a more effective education delivery.</a:t>
            </a:r>
          </a:p>
          <a:p>
            <a:pPr marL="0" indent="0">
              <a:buNone/>
            </a:pPr>
            <a:endParaRPr lang="en-US" dirty="0">
              <a:ea typeface="+mn-lt"/>
              <a:cs typeface="+mn-lt"/>
            </a:endParaRPr>
          </a:p>
          <a:p>
            <a:pPr marL="0" indent="0">
              <a:buNone/>
            </a:pPr>
            <a:endParaRPr lang="en-US" sz="2800" dirty="0"/>
          </a:p>
        </p:txBody>
      </p:sp>
    </p:spTree>
    <p:extLst>
      <p:ext uri="{BB962C8B-B14F-4D97-AF65-F5344CB8AC3E}">
        <p14:creationId xmlns:p14="http://schemas.microsoft.com/office/powerpoint/2010/main" val="200270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t>OBJECTIVES :</a:t>
            </a:r>
          </a:p>
        </p:txBody>
      </p:sp>
      <p:sp>
        <p:nvSpPr>
          <p:cNvPr id="14" name="Content Placeholder 13"/>
          <p:cNvSpPr>
            <a:spLocks noGrp="1"/>
          </p:cNvSpPr>
          <p:nvPr>
            <p:ph idx="1"/>
          </p:nvPr>
        </p:nvSpPr>
        <p:spPr>
          <a:xfrm>
            <a:off x="457199" y="1825625"/>
            <a:ext cx="11147367" cy="4392582"/>
          </a:xfrm>
        </p:spPr>
        <p:txBody>
          <a:bodyPr>
            <a:normAutofit/>
          </a:bodyPr>
          <a:lstStyle/>
          <a:p>
            <a:pPr marL="0" indent="0">
              <a:buNone/>
            </a:pPr>
            <a:r>
              <a:rPr lang="en-US" sz="2800" dirty="0">
                <a:ea typeface="+mn-lt"/>
                <a:cs typeface="+mn-lt"/>
              </a:rPr>
              <a:t>Our objective for this project is to develop a web application that effectively manages and view faculty work allocations :</a:t>
            </a:r>
            <a:endParaRPr lang="en-US" dirty="0">
              <a:ea typeface="+mn-lt"/>
              <a:cs typeface="+mn-lt"/>
            </a:endParaRPr>
          </a:p>
          <a:p>
            <a:pPr marL="285750" indent="-285750">
              <a:buChar char="•"/>
            </a:pPr>
            <a:r>
              <a:rPr lang="en-US" dirty="0">
                <a:ea typeface="+mn-lt"/>
                <a:cs typeface="+mn-lt"/>
              </a:rPr>
              <a:t>Promote Easy Faculty Timetable Access</a:t>
            </a:r>
            <a:endParaRPr lang="en-US" dirty="0"/>
          </a:p>
          <a:p>
            <a:pPr marL="285750" indent="-285750">
              <a:buFont typeface="Arial"/>
              <a:buChar char="•"/>
            </a:pPr>
            <a:r>
              <a:rPr lang="en-US" dirty="0">
                <a:ea typeface="+mn-lt"/>
                <a:cs typeface="+mn-lt"/>
              </a:rPr>
              <a:t>Optimize resource allocation (Faculty Allocation)</a:t>
            </a:r>
            <a:endParaRPr lang="en-US" dirty="0"/>
          </a:p>
          <a:p>
            <a:pPr marL="285750" indent="-285750">
              <a:buFont typeface="Arial"/>
              <a:buChar char="•"/>
            </a:pPr>
            <a:r>
              <a:rPr lang="en-US" dirty="0">
                <a:ea typeface="+mn-lt"/>
                <a:cs typeface="+mn-lt"/>
              </a:rPr>
              <a:t>Enhance productivity and performance among Faculty </a:t>
            </a:r>
            <a:endParaRPr lang="en-US" dirty="0"/>
          </a:p>
          <a:p>
            <a:pPr marL="285750" indent="-285750">
              <a:buFont typeface="Arial"/>
              <a:buChar char="•"/>
            </a:pPr>
            <a:r>
              <a:rPr lang="en-US" dirty="0">
                <a:ea typeface="+mn-lt"/>
                <a:cs typeface="+mn-lt"/>
              </a:rPr>
              <a:t>Support decision-making and planning</a:t>
            </a:r>
            <a:endParaRPr lang="en-US" dirty="0"/>
          </a:p>
          <a:p>
            <a:pPr marL="285750" indent="-285750">
              <a:buFont typeface="Arial"/>
              <a:buChar char="•"/>
            </a:pPr>
            <a:r>
              <a:rPr lang="en-US" dirty="0">
                <a:ea typeface="+mn-lt"/>
                <a:cs typeface="+mn-lt"/>
              </a:rPr>
              <a:t>Facilitate work evaluation and recognition</a:t>
            </a:r>
            <a:endParaRPr lang="en-US" sz="2800" dirty="0"/>
          </a:p>
        </p:txBody>
      </p:sp>
    </p:spTree>
    <p:extLst>
      <p:ext uri="{BB962C8B-B14F-4D97-AF65-F5344CB8AC3E}">
        <p14:creationId xmlns:p14="http://schemas.microsoft.com/office/powerpoint/2010/main" val="277908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t>SOFTWARE TOOLS :</a:t>
            </a:r>
          </a:p>
        </p:txBody>
      </p:sp>
      <p:sp>
        <p:nvSpPr>
          <p:cNvPr id="14" name="Content Placeholder 13"/>
          <p:cNvSpPr>
            <a:spLocks noGrp="1"/>
          </p:cNvSpPr>
          <p:nvPr>
            <p:ph idx="1"/>
          </p:nvPr>
        </p:nvSpPr>
        <p:spPr/>
        <p:txBody>
          <a:bodyPr>
            <a:normAutofit/>
          </a:bodyPr>
          <a:lstStyle/>
          <a:p>
            <a:pPr>
              <a:buFont typeface="Wingdings" panose="05000000000000000000" pitchFamily="2" charset="2"/>
              <a:buChar char="Ø"/>
            </a:pPr>
            <a:r>
              <a:rPr lang="en-US" sz="2800" dirty="0"/>
              <a:t>VS CODE</a:t>
            </a:r>
          </a:p>
          <a:p>
            <a:pPr>
              <a:buFont typeface="Wingdings" panose="05000000000000000000" pitchFamily="2" charset="2"/>
              <a:buChar char="Ø"/>
            </a:pPr>
            <a:r>
              <a:rPr lang="en-US" sz="2800" dirty="0"/>
              <a:t>MONGODB COMPASS</a:t>
            </a:r>
          </a:p>
          <a:p>
            <a:pPr>
              <a:buFont typeface="Wingdings" panose="05000000000000000000" pitchFamily="2" charset="2"/>
              <a:buChar char="Ø"/>
            </a:pPr>
            <a:r>
              <a:rPr lang="en-US" sz="2800" dirty="0"/>
              <a:t>MONGODB</a:t>
            </a:r>
          </a:p>
          <a:p>
            <a:pPr>
              <a:buFont typeface="Wingdings" panose="05000000000000000000" pitchFamily="2" charset="2"/>
              <a:buChar char="Ø"/>
            </a:pPr>
            <a:r>
              <a:rPr lang="en-US" sz="2800" dirty="0"/>
              <a:t>REACTJS</a:t>
            </a:r>
          </a:p>
          <a:p>
            <a:pPr>
              <a:buFont typeface="Wingdings" panose="05000000000000000000" pitchFamily="2" charset="2"/>
              <a:buChar char="Ø"/>
            </a:pPr>
            <a:r>
              <a:rPr lang="en-US" sz="2800" dirty="0"/>
              <a:t>NODEJS</a:t>
            </a:r>
          </a:p>
          <a:p>
            <a:pPr>
              <a:buFont typeface="Wingdings" panose="05000000000000000000" pitchFamily="2" charset="2"/>
              <a:buChar char="Ø"/>
            </a:pPr>
            <a:r>
              <a:rPr lang="en-US" sz="2800" dirty="0"/>
              <a:t>EXPRESSJS</a:t>
            </a:r>
          </a:p>
          <a:p>
            <a:pPr marL="0" indent="0">
              <a:buNone/>
            </a:pPr>
            <a:endParaRPr lang="en-US" sz="2800" dirty="0"/>
          </a:p>
        </p:txBody>
      </p:sp>
    </p:spTree>
    <p:extLst>
      <p:ext uri="{BB962C8B-B14F-4D97-AF65-F5344CB8AC3E}">
        <p14:creationId xmlns:p14="http://schemas.microsoft.com/office/powerpoint/2010/main" val="879277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t>BACKEND DETAILS :</a:t>
            </a:r>
          </a:p>
        </p:txBody>
      </p:sp>
      <p:sp>
        <p:nvSpPr>
          <p:cNvPr id="14" name="Content Placeholder 13"/>
          <p:cNvSpPr>
            <a:spLocks noGrp="1"/>
          </p:cNvSpPr>
          <p:nvPr>
            <p:ph idx="1"/>
          </p:nvPr>
        </p:nvSpPr>
        <p:spPr>
          <a:xfrm>
            <a:off x="457200" y="1825624"/>
            <a:ext cx="11546378" cy="4625051"/>
          </a:xfrm>
        </p:spPr>
        <p:txBody>
          <a:bodyPr>
            <a:normAutofit/>
          </a:bodyPr>
          <a:lstStyle/>
          <a:p>
            <a:pPr marL="285750" indent="-285750" algn="l">
              <a:buFont typeface="Wingdings" panose="05000000000000000000" pitchFamily="2" charset="2"/>
              <a:buChar char="Ø"/>
            </a:pPr>
            <a:r>
              <a:rPr lang="en-IN" b="0" i="0" dirty="0">
                <a:effectLst/>
                <a:latin typeface="Söhne"/>
              </a:rPr>
              <a:t>Our backend is built using Node.js and Express.js.</a:t>
            </a:r>
          </a:p>
          <a:p>
            <a:pPr marL="285750" indent="-285750" algn="l">
              <a:buFont typeface="Wingdings" panose="05000000000000000000" pitchFamily="2" charset="2"/>
              <a:buChar char="Ø"/>
            </a:pPr>
            <a:r>
              <a:rPr lang="en-IN" dirty="0">
                <a:latin typeface="Söhne"/>
              </a:rPr>
              <a:t>The database we used is </a:t>
            </a:r>
            <a:r>
              <a:rPr lang="en-IN" dirty="0" err="1">
                <a:latin typeface="Söhne"/>
              </a:rPr>
              <a:t>MongoDb</a:t>
            </a:r>
            <a:r>
              <a:rPr lang="en-IN" dirty="0">
                <a:latin typeface="Söhne"/>
              </a:rPr>
              <a:t>.</a:t>
            </a:r>
            <a:endParaRPr lang="en-IN" b="0" i="0" dirty="0">
              <a:effectLst/>
              <a:latin typeface="Söhne"/>
            </a:endParaRPr>
          </a:p>
          <a:p>
            <a:pPr marL="285750" indent="-285750" algn="l">
              <a:buFont typeface="Wingdings" panose="05000000000000000000" pitchFamily="2" charset="2"/>
              <a:buChar char="Ø"/>
            </a:pPr>
            <a:r>
              <a:rPr lang="en-IN" b="0" i="0" dirty="0">
                <a:effectLst/>
                <a:latin typeface="Söhne"/>
              </a:rPr>
              <a:t>Node.js provides a powerful and efficient runtime environment for server-side applications.</a:t>
            </a:r>
          </a:p>
          <a:p>
            <a:pPr marL="285750" indent="-285750" algn="l">
              <a:buFont typeface="Wingdings" panose="05000000000000000000" pitchFamily="2" charset="2"/>
              <a:buChar char="Ø"/>
            </a:pPr>
            <a:r>
              <a:rPr lang="en-IN" b="0" i="0" dirty="0">
                <a:effectLst/>
                <a:latin typeface="Söhne"/>
              </a:rPr>
              <a:t>Express.js is a flexible and minimalist framework that simplifies routing and middleware handling.</a:t>
            </a:r>
            <a:endParaRPr lang="en-IN" dirty="0">
              <a:latin typeface="Söhne"/>
            </a:endParaRPr>
          </a:p>
          <a:p>
            <a:pPr marL="285750" indent="-285750" algn="l">
              <a:buFont typeface="Wingdings" panose="05000000000000000000" pitchFamily="2" charset="2"/>
              <a:buChar char="Ø"/>
            </a:pPr>
            <a:r>
              <a:rPr lang="en-IN" sz="2800" b="0" i="0" dirty="0" err="1">
                <a:effectLst/>
                <a:latin typeface="Söhne"/>
              </a:rPr>
              <a:t>Middlewares</a:t>
            </a:r>
            <a:r>
              <a:rPr lang="en-IN" sz="2800" b="0" i="0" dirty="0">
                <a:solidFill>
                  <a:srgbClr val="FF0000"/>
                </a:solidFill>
                <a:effectLst/>
                <a:latin typeface="Söhne"/>
              </a:rPr>
              <a:t> </a:t>
            </a:r>
            <a:r>
              <a:rPr lang="en-IN" b="0" i="0" dirty="0">
                <a:effectLst/>
                <a:latin typeface="Söhne"/>
              </a:rPr>
              <a:t>: </a:t>
            </a:r>
            <a:r>
              <a:rPr lang="en-US" b="0" i="0" dirty="0">
                <a:effectLst/>
                <a:latin typeface="Söhne"/>
              </a:rPr>
              <a:t>Middleware functions are essential for enhancing our </a:t>
            </a:r>
            <a:r>
              <a:rPr lang="en-US" b="0" i="0" dirty="0" err="1">
                <a:effectLst/>
                <a:latin typeface="Söhne"/>
              </a:rPr>
              <a:t>backend's</a:t>
            </a:r>
            <a:r>
              <a:rPr lang="en-US" b="0" i="0" dirty="0">
                <a:effectLst/>
                <a:latin typeface="Söhne"/>
              </a:rPr>
              <a:t> functionality.</a:t>
            </a:r>
          </a:p>
          <a:p>
            <a:pPr marL="285750" indent="-285750" algn="l">
              <a:buFont typeface="Wingdings" panose="05000000000000000000" pitchFamily="2" charset="2"/>
              <a:buChar char="Ø"/>
            </a:pPr>
            <a:r>
              <a:rPr lang="en-US" sz="2800" dirty="0">
                <a:latin typeface="Söhne"/>
              </a:rPr>
              <a:t>APIS </a:t>
            </a:r>
            <a:r>
              <a:rPr lang="en-US" dirty="0">
                <a:latin typeface="Söhne"/>
              </a:rPr>
              <a:t>: </a:t>
            </a:r>
            <a:r>
              <a:rPr lang="en-US" b="0" i="0" dirty="0">
                <a:effectLst/>
                <a:latin typeface="Söhne"/>
              </a:rPr>
              <a:t>Our APIs adhere to RESTful principles, making them intuitive and easy to </a:t>
            </a:r>
            <a:r>
              <a:rPr lang="en-US" b="0" i="0" dirty="0" err="1">
                <a:effectLst/>
                <a:latin typeface="Söhne"/>
              </a:rPr>
              <a:t>use.They</a:t>
            </a:r>
            <a:r>
              <a:rPr lang="en-US" b="0" i="0" dirty="0">
                <a:effectLst/>
                <a:latin typeface="Söhne"/>
              </a:rPr>
              <a:t> follow a structured approach with meaningful endpoint URLs and standard HTTP methods (GET, POST, PUT, DELETE).</a:t>
            </a:r>
          </a:p>
          <a:p>
            <a:pPr marL="457200" indent="-457200">
              <a:buAutoNum type="arabicPlain"/>
            </a:pPr>
            <a:endParaRPr lang="en-US" sz="3200" dirty="0"/>
          </a:p>
        </p:txBody>
      </p:sp>
    </p:spTree>
    <p:extLst>
      <p:ext uri="{BB962C8B-B14F-4D97-AF65-F5344CB8AC3E}">
        <p14:creationId xmlns:p14="http://schemas.microsoft.com/office/powerpoint/2010/main" val="137447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t>APIS USED :</a:t>
            </a:r>
          </a:p>
        </p:txBody>
      </p:sp>
      <p:sp>
        <p:nvSpPr>
          <p:cNvPr id="14" name="Content Placeholder 13"/>
          <p:cNvSpPr>
            <a:spLocks noGrp="1"/>
          </p:cNvSpPr>
          <p:nvPr>
            <p:ph idx="1"/>
          </p:nvPr>
        </p:nvSpPr>
        <p:spPr>
          <a:xfrm>
            <a:off x="457200" y="1662546"/>
            <a:ext cx="11546378" cy="4904510"/>
          </a:xfrm>
        </p:spPr>
        <p:txBody>
          <a:bodyPr>
            <a:normAutofit/>
          </a:bodyPr>
          <a:lstStyle/>
          <a:p>
            <a:pPr marL="285750" indent="-285750" algn="l">
              <a:buFont typeface="Wingdings" panose="05000000000000000000" pitchFamily="2" charset="2"/>
              <a:buChar char="Ø"/>
            </a:pPr>
            <a:r>
              <a:rPr lang="en-US" b="0" i="0" dirty="0">
                <a:solidFill>
                  <a:srgbClr val="002060"/>
                </a:solidFill>
                <a:effectLst/>
                <a:latin typeface="Söhne"/>
              </a:rPr>
              <a:t>User API </a:t>
            </a:r>
            <a:r>
              <a:rPr lang="en-US" b="0" i="0" dirty="0">
                <a:solidFill>
                  <a:schemeClr val="tx1"/>
                </a:solidFill>
                <a:effectLst/>
                <a:latin typeface="Söhne"/>
              </a:rPr>
              <a:t>: </a:t>
            </a:r>
            <a:r>
              <a:rPr lang="en-US" b="0" i="0" dirty="0">
                <a:effectLst/>
                <a:latin typeface="Söhne"/>
              </a:rPr>
              <a:t>The User API handles user-related operations like registration, login, and authentication. User data is securely stored in the MongoDB database.</a:t>
            </a:r>
          </a:p>
          <a:p>
            <a:pPr marL="285750" indent="-285750" algn="l">
              <a:buFont typeface="Wingdings" panose="05000000000000000000" pitchFamily="2" charset="2"/>
              <a:buChar char="Ø"/>
            </a:pPr>
            <a:r>
              <a:rPr lang="en-US" b="0" i="0" dirty="0">
                <a:solidFill>
                  <a:srgbClr val="002060"/>
                </a:solidFill>
                <a:effectLst/>
                <a:latin typeface="Söhne"/>
              </a:rPr>
              <a:t>Faculty Timetable API </a:t>
            </a:r>
            <a:r>
              <a:rPr lang="en-US" b="0" i="0" dirty="0">
                <a:effectLst/>
                <a:latin typeface="Söhne"/>
              </a:rPr>
              <a:t>: The Faculty Timetable API manages faculty schedules and availability. It allows adding, updating, and retrieving timetable information.</a:t>
            </a:r>
          </a:p>
          <a:p>
            <a:pPr marL="285750" indent="-285750" algn="l">
              <a:buFont typeface="Wingdings" panose="05000000000000000000" pitchFamily="2" charset="2"/>
              <a:buChar char="Ø"/>
            </a:pPr>
            <a:r>
              <a:rPr lang="en-US" b="0" i="0" dirty="0">
                <a:solidFill>
                  <a:srgbClr val="002060"/>
                </a:solidFill>
                <a:effectLst/>
                <a:latin typeface="Söhne"/>
              </a:rPr>
              <a:t>Class Timetable API : </a:t>
            </a:r>
            <a:r>
              <a:rPr lang="en-US" b="0" i="0" dirty="0">
                <a:effectLst/>
                <a:latin typeface="Söhne"/>
              </a:rPr>
              <a:t>The Class Timetable API handles class schedules and </a:t>
            </a:r>
            <a:r>
              <a:rPr lang="en-US" b="0" i="0" dirty="0" err="1">
                <a:effectLst/>
                <a:latin typeface="Söhne"/>
              </a:rPr>
              <a:t>courses.It</a:t>
            </a:r>
            <a:r>
              <a:rPr lang="en-US" b="0" i="0" dirty="0">
                <a:effectLst/>
                <a:latin typeface="Söhne"/>
              </a:rPr>
              <a:t> stores and retrieves class-specific data from the database.</a:t>
            </a:r>
          </a:p>
          <a:p>
            <a:pPr marL="285750" indent="-285750" algn="l">
              <a:buFont typeface="Wingdings" panose="05000000000000000000" pitchFamily="2" charset="2"/>
              <a:buChar char="Ø"/>
            </a:pPr>
            <a:r>
              <a:rPr lang="en-US" b="0" i="0" dirty="0">
                <a:solidFill>
                  <a:srgbClr val="002060"/>
                </a:solidFill>
                <a:effectLst/>
                <a:latin typeface="Söhne"/>
              </a:rPr>
              <a:t>Faculty List API : </a:t>
            </a:r>
            <a:r>
              <a:rPr lang="en-US" b="0" i="0" dirty="0">
                <a:effectLst/>
                <a:latin typeface="Söhne"/>
              </a:rPr>
              <a:t>The Faculty List API manages the list of faculty members in the system. Faculty information is stored and accessed through this API.</a:t>
            </a:r>
          </a:p>
          <a:p>
            <a:pPr marL="285750" indent="-285750" algn="l">
              <a:buFont typeface="Wingdings" panose="05000000000000000000" pitchFamily="2" charset="2"/>
              <a:buChar char="Ø"/>
            </a:pPr>
            <a:r>
              <a:rPr lang="en-US" b="0" i="0" dirty="0">
                <a:solidFill>
                  <a:srgbClr val="002060"/>
                </a:solidFill>
                <a:effectLst/>
                <a:latin typeface="Söhne"/>
              </a:rPr>
              <a:t>Class-Faculty API : </a:t>
            </a:r>
            <a:r>
              <a:rPr lang="en-US" b="0" i="0" dirty="0">
                <a:effectLst/>
                <a:latin typeface="Söhne"/>
              </a:rPr>
              <a:t>The Class-Faculty API handles faculty assignments to specific classes or courses. It maintains associations between faculty members and classes.</a:t>
            </a:r>
          </a:p>
          <a:p>
            <a:pPr marL="285750" indent="-285750" algn="l">
              <a:buFont typeface="Wingdings" panose="05000000000000000000" pitchFamily="2" charset="2"/>
              <a:buChar char="Ø"/>
            </a:pPr>
            <a:r>
              <a:rPr lang="en-US" b="0" i="0" dirty="0">
                <a:solidFill>
                  <a:srgbClr val="002060"/>
                </a:solidFill>
                <a:effectLst/>
                <a:latin typeface="Söhne"/>
              </a:rPr>
              <a:t>Free Hours API </a:t>
            </a:r>
            <a:r>
              <a:rPr lang="en-US" b="0" i="0" dirty="0">
                <a:effectLst/>
                <a:latin typeface="Söhne"/>
              </a:rPr>
              <a:t>: The Free Hours API identifies and manages faculty members' free time slots. It ensures optimal faculty availability for different classes.</a:t>
            </a:r>
          </a:p>
          <a:p>
            <a:pPr algn="l"/>
            <a:endParaRPr lang="en-US" dirty="0">
              <a:solidFill>
                <a:schemeClr val="tx1"/>
              </a:solidFill>
            </a:endParaRPr>
          </a:p>
        </p:txBody>
      </p:sp>
    </p:spTree>
    <p:extLst>
      <p:ext uri="{BB962C8B-B14F-4D97-AF65-F5344CB8AC3E}">
        <p14:creationId xmlns:p14="http://schemas.microsoft.com/office/powerpoint/2010/main" val="1393397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CODE :</a:t>
            </a:r>
            <a:br>
              <a:rPr lang="en-US" dirty="0"/>
            </a:br>
            <a:endParaRPr lang="en-US" dirty="0"/>
          </a:p>
        </p:txBody>
      </p:sp>
    </p:spTree>
    <p:extLst>
      <p:ext uri="{BB962C8B-B14F-4D97-AF65-F5344CB8AC3E}">
        <p14:creationId xmlns:p14="http://schemas.microsoft.com/office/powerpoint/2010/main" val="235437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SERVER.JSX</a:t>
            </a:r>
            <a:br>
              <a:rPr lang="en-US" dirty="0"/>
            </a:br>
            <a:endParaRPr lang="en-US" dirty="0"/>
          </a:p>
        </p:txBody>
      </p:sp>
      <p:pic>
        <p:nvPicPr>
          <p:cNvPr id="3" name="Picture 2">
            <a:extLst>
              <a:ext uri="{FF2B5EF4-FFF2-40B4-BE49-F238E27FC236}">
                <a16:creationId xmlns:a16="http://schemas.microsoft.com/office/drawing/2014/main" id="{FF5B07D8-054F-6165-9E5E-72BB565CB56F}"/>
              </a:ext>
            </a:extLst>
          </p:cNvPr>
          <p:cNvPicPr>
            <a:picLocks noChangeAspect="1"/>
          </p:cNvPicPr>
          <p:nvPr/>
        </p:nvPicPr>
        <p:blipFill rotWithShape="1">
          <a:blip r:embed="rId2"/>
          <a:srcRect r="49469" b="23967"/>
          <a:stretch/>
        </p:blipFill>
        <p:spPr>
          <a:xfrm>
            <a:off x="590909" y="1550703"/>
            <a:ext cx="5426041" cy="4911043"/>
          </a:xfrm>
          <a:prstGeom prst="rect">
            <a:avLst/>
          </a:prstGeom>
        </p:spPr>
      </p:pic>
      <p:pic>
        <p:nvPicPr>
          <p:cNvPr id="4" name="Picture 3">
            <a:extLst>
              <a:ext uri="{FF2B5EF4-FFF2-40B4-BE49-F238E27FC236}">
                <a16:creationId xmlns:a16="http://schemas.microsoft.com/office/drawing/2014/main" id="{8AA239AF-517A-3F08-89C9-76DF8E8F4AC9}"/>
              </a:ext>
            </a:extLst>
          </p:cNvPr>
          <p:cNvPicPr>
            <a:picLocks noChangeAspect="1"/>
          </p:cNvPicPr>
          <p:nvPr/>
        </p:nvPicPr>
        <p:blipFill rotWithShape="1">
          <a:blip r:embed="rId3"/>
          <a:srcRect r="48951" b="14552"/>
          <a:stretch/>
        </p:blipFill>
        <p:spPr>
          <a:xfrm>
            <a:off x="6425440" y="1588621"/>
            <a:ext cx="5175651" cy="4873125"/>
          </a:xfrm>
          <a:prstGeom prst="rect">
            <a:avLst/>
          </a:prstGeom>
        </p:spPr>
      </p:pic>
    </p:spTree>
    <p:extLst>
      <p:ext uri="{BB962C8B-B14F-4D97-AF65-F5344CB8AC3E}">
        <p14:creationId xmlns:p14="http://schemas.microsoft.com/office/powerpoint/2010/main" val="3290065901"/>
      </p:ext>
    </p:extLst>
  </p:cSld>
  <p:clrMapOvr>
    <a:masterClrMapping/>
  </p:clrMapOvr>
</p:sld>
</file>

<file path=ppt/theme/theme1.xml><?xml version="1.0" encoding="utf-8"?>
<a:theme xmlns:a="http://schemas.openxmlformats.org/drawingml/2006/main" name="Vertical Lexicon design templat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pPr>
      <a:bodyPr rtlCol="0" anchor="ctr"/>
      <a:lstStyle>
        <a:defPPr algn="ctr">
          <a:defRPr dirty="0"/>
        </a:defPPr>
      </a:lstStyle>
      <a:style>
        <a:lnRef idx="2">
          <a:schemeClr val="accent2">
            <a:shade val="50000"/>
          </a:schemeClr>
        </a:lnRef>
        <a:fillRef idx="1">
          <a:schemeClr val="accent2"/>
        </a:fillRef>
        <a:effectRef idx="0">
          <a:schemeClr val="accent2"/>
        </a:effectRef>
        <a:fontRef idx="minor">
          <a:schemeClr val="lt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tx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Vertical lexicon design slides.potx" id="{49C7086D-B6BF-42C9-B2E9-7A6F5A963EAA}" vid="{839E83B1-FF0C-49E8-8563-59D864F05AE3}"/>
    </a:ext>
  </a:extLst>
</a:theme>
</file>

<file path=ppt/theme/theme2.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EEE0F9-7BC9-4998-8617-7CC115AD97E2}">
  <ds:schemaRefs>
    <ds:schemaRef ds:uri="http://schemas.microsoft.com/sharepoint/v3/contenttype/forms"/>
  </ds:schemaRefs>
</ds:datastoreItem>
</file>

<file path=customXml/itemProps2.xml><?xml version="1.0" encoding="utf-8"?>
<ds:datastoreItem xmlns:ds="http://schemas.openxmlformats.org/officeDocument/2006/customXml" ds:itemID="{2A1BD8E5-A18E-435C-B431-90A6B59F4B6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0262f94-9f35-4ac3-9a90-690165a166b7"/>
    <ds:schemaRef ds:uri="a4f35948-e619-41b3-aa29-22878b09cfd2"/>
    <ds:schemaRef ds:uri="http://www.w3.org/XML/1998/namespace"/>
    <ds:schemaRef ds:uri="http://purl.org/dc/dcmitype/"/>
  </ds:schemaRefs>
</ds:datastoreItem>
</file>

<file path=customXml/itemProps3.xml><?xml version="1.0" encoding="utf-8"?>
<ds:datastoreItem xmlns:ds="http://schemas.openxmlformats.org/officeDocument/2006/customXml" ds:itemID="{4BEBB951-DE64-4CB8-9E1C-184A357AD7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Vertical lexicon design slides</Template>
  <TotalTime>555</TotalTime>
  <Words>592</Words>
  <Application>Microsoft Office PowerPoint</Application>
  <PresentationFormat>Widescreen</PresentationFormat>
  <Paragraphs>54</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Söhne</vt:lpstr>
      <vt:lpstr>Tenorite</vt:lpstr>
      <vt:lpstr>Wingdings</vt:lpstr>
      <vt:lpstr>Vertical Lexicon design template</vt:lpstr>
      <vt:lpstr>FACULTY INFORMATION SYSTEM</vt:lpstr>
      <vt:lpstr> TEAM MEMBERS :</vt:lpstr>
      <vt:lpstr>ABSTRACT :</vt:lpstr>
      <vt:lpstr>OBJECTIVES :</vt:lpstr>
      <vt:lpstr>SOFTWARE TOOLS :</vt:lpstr>
      <vt:lpstr>BACKEND DETAILS :</vt:lpstr>
      <vt:lpstr>APIS USED :</vt:lpstr>
      <vt:lpstr>     CODE : </vt:lpstr>
      <vt:lpstr>SERVER.JSX </vt:lpstr>
      <vt:lpstr>CLASS TIME TABLE.JSX </vt:lpstr>
      <vt:lpstr> FREE HOURS.JSX </vt:lpstr>
      <vt:lpstr>APPLICATION                    SCREENSHOTS: </vt:lpstr>
      <vt:lpstr> HOME PAGE</vt:lpstr>
      <vt:lpstr> ADMIN LOGIN</vt:lpstr>
      <vt:lpstr> ADMIN PAGE</vt:lpstr>
      <vt:lpstr>  CLASS TIME TABLES</vt:lpstr>
      <vt:lpstr>      FACULTY TIME TABLES</vt:lpstr>
      <vt:lpstr>      UPDATE DATA</vt:lpstr>
      <vt:lpstr>FREE HOURS PAGE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INFORMATION SYSTEM</dc:title>
  <dc:creator>Sai Charan Raachala</dc:creator>
  <cp:lastModifiedBy>Vamshi Krishna Singam</cp:lastModifiedBy>
  <cp:revision>2</cp:revision>
  <dcterms:created xsi:type="dcterms:W3CDTF">2023-07-28T06:33:12Z</dcterms:created>
  <dcterms:modified xsi:type="dcterms:W3CDTF">2023-07-28T15:54:00Z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